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0"/>
      <p:bold r:id="rId101"/>
      <p:italic r:id="rId102"/>
      <p:boldItalic r:id="rId103"/>
    </p:embeddedFont>
    <p:embeddedFont>
      <p:font typeface="Roboto Mono" pitchFamily="49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c6052e74c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c6052e74c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c6052e74c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c6052e74c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c6052e74c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1c6052e74c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c6052e74c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c6052e74c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c6052e74c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c6052e74c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c6052e74c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c6052e74c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c6052e74c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c6052e74c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c6052e74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c6052e74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c6052e74c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c6052e74c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c6052e74c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c6052e74c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c6052e72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c6052e72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c6052e74c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c6052e74c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c6052e74c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c6052e74c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c6052e74c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c6052e74c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c6052e74c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c6052e74c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c6052e74c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c6052e74c_2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c6052e74c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c6052e74c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c6052e74c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c6052e74c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c6052e74c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c6052e74c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c6052e74c_2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c6052e74c_2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c6052e74c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c6052e74c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c6052e74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c6052e74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c6052e74c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c6052e74c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c6052e74c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c6052e74c_2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c6052e74c_2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c6052e74c_2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c6052e74c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c6052e74c_2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c6052e74c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c6052e74c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c6052e74c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c6052e74c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c6052e74c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c6052e74c_2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c6052e72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c6052e72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c6052e74c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1c6052e74c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c6052e74c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c6052e74c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c6052e74c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c6052e74c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c6052e74c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c6052e74c_2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c6052e74c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c6052e74c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c6052e74c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c6052e74c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c6052e74c_2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c6052e74c_2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c6052e74c_2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c6052e74c_2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c6052e74c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c6052e74c_2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c6052e72a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c6052e72a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c6052e74c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c6052e74c_2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c6052e74c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c6052e74c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1c6052e74c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1c6052e74c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c6052e74c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c6052e74c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c6052e74c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c6052e74c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c6052e72a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1c6052e72a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1c6052e72a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1c6052e72a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c6052e72a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c6052e72a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c6052e72a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c6052e72a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c6052e72a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1c6052e72a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c6052e72a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1c6052e72a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c6052e72a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1c6052e72a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1c6052e72a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1c6052e72a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c6052e72a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1c6052e72a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c6052e74c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c6052e74c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c6052e72a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c6052e72a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c6052e72a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1c6052e72a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1c6052e72a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1c6052e72a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c6052e72a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1c6052e72a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1c6052e72a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1c6052e72a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1c6052e72a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1c6052e72a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1c6052e72a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1c6052e72a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1c6052e72a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1c6052e72a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1c6052e72a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1c6052e72a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c6052e72a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c6052e72a_1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c6052e74c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c6052e74c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1c6052e72a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1c6052e72a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c6052e72a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1c6052e72a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1c6052e72a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1c6052e72a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1c6052e72a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1c6052e72a_1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c6052e72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1c6052e72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1c6052e72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1c6052e72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1c6052e72a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1c6052e72a_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c6052e72a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1c6052e72a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1c6052e72a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1c6052e72a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1c6052e72a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1c6052e72a_1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c6052e74c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c6052e74c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c6052e72a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c6052e72a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c6052e72a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1c6052e72a_1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1c6052e72a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1c6052e72a_1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1c6052e72a_1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1c6052e72a_1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c6052e72a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1c6052e72a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1c6052e72a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1c6052e72a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1c6052e72a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1c6052e72a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1c6052e72a_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1c6052e72a_1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c6052e72a_1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1c6052e72a_1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1c6052e72a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1c6052e72a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c6052e74c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c6052e74c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1c6052e7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1c6052e7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1c6052e72a_1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1c6052e72a_1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1c6052e72a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1c6052e72a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1c6052e72a_1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1c6052e72a_1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1c6052e72a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1c6052e72a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1c6052e72a_1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1c6052e72a_1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1c6052e72a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1c6052e72a_1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1c6052e72a_1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1c6052e72a_1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3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Углубленный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JavaScript у каждой выполняемой функции, блока кода и скрипта есть связанный с ними внутренний (скрытый) объект, называемый лексическим окружением </a:t>
            </a:r>
            <a:r>
              <a:rPr lang="ru" b="1" i="1">
                <a:solidFill>
                  <a:schemeClr val="dk1"/>
                </a:solidFill>
              </a:rPr>
              <a:t>LexicalEnvironment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 лексического окружения состоит из двух частей: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b="1" i="1">
                <a:solidFill>
                  <a:schemeClr val="dk1"/>
                </a:solidFill>
              </a:rPr>
              <a:t>Environment Record</a:t>
            </a:r>
            <a:r>
              <a:rPr lang="ru">
                <a:solidFill>
                  <a:schemeClr val="dk1"/>
                </a:solidFill>
              </a:rPr>
              <a:t> – объект, в котором как свойства хранятся все локальные переменные (а также некоторая другая информация, такая как значение this).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Ссылка на внешнее лексическое окружение – то есть то, которое соответствует коду снаружи (снаружи от текущих фигурных скобок).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"Переменная" – это просто свойство специального внутреннего объекта: </a:t>
            </a:r>
            <a:r>
              <a:rPr lang="ru" b="1" i="1">
                <a:solidFill>
                  <a:schemeClr val="dk1"/>
                </a:solidFill>
              </a:rPr>
              <a:t>Environment Record</a:t>
            </a:r>
            <a:r>
              <a:rPr lang="ru" b="1">
                <a:solidFill>
                  <a:schemeClr val="dk1"/>
                </a:solidFill>
              </a:rPr>
              <a:t>. «Получить или изменить переменную», означает, «получить или изменить свойство этого объекта».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600" y="2884275"/>
            <a:ext cx="4741693" cy="11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311700" y="2698875"/>
            <a:ext cx="3711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картинке прямоугольник означает </a:t>
            </a:r>
            <a:r>
              <a:rPr lang="ru" b="1" i="1"/>
              <a:t>Environment Record</a:t>
            </a:r>
            <a:r>
              <a:rPr lang="ru"/>
              <a:t> (хранилище переменных), а стрелка означает ссылку на внешнее окружение. У глобального лексического окружения нет внешнего окружения, так что она указывает на null.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Итого: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Переменная</a:t>
            </a:r>
            <a:r>
              <a:rPr lang="ru">
                <a:solidFill>
                  <a:schemeClr val="dk1"/>
                </a:solidFill>
              </a:rPr>
              <a:t> – это свойство специального внутреннего объекта, связанного с текущим выполняющимся блоком/функцией/скриптом.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Работа с переменными</a:t>
            </a:r>
            <a:r>
              <a:rPr lang="ru">
                <a:solidFill>
                  <a:schemeClr val="dk1"/>
                </a:solidFill>
              </a:rPr>
              <a:t> – это на самом деле работа со свойствами этого объекта.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В отличие от переменных, объявленных с помощью </a:t>
            </a:r>
            <a:r>
              <a:rPr lang="ru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 b="1">
                <a:solidFill>
                  <a:schemeClr val="dk1"/>
                </a:solidFill>
              </a:rPr>
              <a:t>, Function Declaration полностью инициализируются не тогда, когда выполнение доходит до них, а раньше, когда создаётся лексическое окружение.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верхнеуровневых функций это означает момент, когда скрипт начинает выполнение.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Вот почему мы можем вызвать функцию, объявленную через Function Declaration, до того, как она определена.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say замыкает на глобальное лексическое окружение, а глобальное лексическое окружение замыкается на null.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82909"/>
            <a:ext cx="8520600" cy="180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тогда происходит с вложенными функциями?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048" y="1679000"/>
            <a:ext cx="3321900" cy="31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Все функции «при рождении» получают скрытое свойство </a:t>
            </a:r>
            <a:r>
              <a:rPr lang="ru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[[Environment]]</a:t>
            </a:r>
            <a:r>
              <a:rPr lang="ru" b="1">
                <a:solidFill>
                  <a:schemeClr val="dk1"/>
                </a:solidFill>
              </a:rPr>
              <a:t>, которое ссылается на лексическое окружение места, где они были созданы.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ещё не говорили об этом, это то, каким образом функции знают, где они были созданы.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98" y="2405175"/>
            <a:ext cx="8230423" cy="24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Где еще есть лексическое окружение?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415550"/>
            <a:ext cx="8520599" cy="23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6675"/>
            <a:ext cx="8520599" cy="21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Продвинутая работа с функциями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https://learn.javascript.ru/advanced-functions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3288"/>
            <a:ext cx="8520602" cy="213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Но так было не всегда…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425" y="1764475"/>
            <a:ext cx="6143147" cy="25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Immediately-Invoked Function Expressions - </a:t>
            </a:r>
            <a:r>
              <a:rPr lang="ru">
                <a:solidFill>
                  <a:schemeClr val="dk1"/>
                </a:solidFill>
              </a:rPr>
              <a:t>функция, которая вызывается сразу после ее объявления.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300" y="2088025"/>
            <a:ext cx="3845403" cy="25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Лексическое окружение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738" y="1170125"/>
            <a:ext cx="3996535" cy="25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Устаревшее о</a:t>
            </a:r>
            <a:r>
              <a:rPr lang="ru" dirty="0"/>
              <a:t>бъявление переменных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 почему так происходит-то? Потому что старый стандарт и потому-что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Существует 2 основных отличия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 от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let/const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Переменные var не имеют блочной области видимости, они ограничены, как минимум, телом функции.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Объявления (инициализация) переменных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 производится в начале исполнения функции (или скрипта для глобальных переменных).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С первым пунктом понятно (прошлый пример). А второй?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Устаревшее о</a:t>
            </a:r>
            <a:r>
              <a:rPr lang="ru" dirty="0"/>
              <a:t>бъявление переменных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864985"/>
            <a:ext cx="4074926" cy="19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600" y="1864975"/>
            <a:ext cx="3263705" cy="192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8"/>
          <p:cNvCxnSpPr>
            <a:stCxn id="225" idx="3"/>
            <a:endCxn id="226" idx="1"/>
          </p:cNvCxnSpPr>
          <p:nvPr/>
        </p:nvCxnSpPr>
        <p:spPr>
          <a:xfrm>
            <a:off x="4386623" y="2825423"/>
            <a:ext cx="11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Функция-обертка</a:t>
            </a:r>
            <a:br>
              <a:rPr lang="ru"/>
            </a:br>
            <a:r>
              <a:rPr lang="ru"/>
              <a:t>(декорация)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743" y="0"/>
            <a:ext cx="49967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Функция-обертка</a:t>
            </a: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 сожаления, не работает с методами объектов.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2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18" y="0"/>
            <a:ext cx="69861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Функция-обертка</a:t>
            </a:r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“Почему?!” - спросите вы, потеря контекста - скажу я. В коде ниже будет та же ошибка. При вызове метода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ru">
                <a:solidFill>
                  <a:schemeClr val="dk1"/>
                </a:solidFill>
              </a:rPr>
              <a:t> — это всегда объект перед точкой.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2098875"/>
            <a:ext cx="56197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rest-оператор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Попытаемся написать функцию, которая складывает все переданные ей числа. Как это сделать?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43" y="2332325"/>
            <a:ext cx="7712719" cy="22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Привязываем контекст</a:t>
            </a:r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Тогда нам нужно насильно указать функции, с каким контекстом она вызывается.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1806"/>
            <a:ext cx="9144001" cy="313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83" y="0"/>
            <a:ext cx="67568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Детально, что произошло</a:t>
            </a:r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После декорации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worker.slow</a:t>
            </a:r>
            <a:r>
              <a:rPr lang="ru">
                <a:solidFill>
                  <a:schemeClr val="dk1"/>
                </a:solidFill>
              </a:rPr>
              <a:t> становится обернут 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function (x) { ... }.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Так что при выполнении worker.slow(2) обёртка получает 2 в качестве аргумента 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this=worker</a:t>
            </a:r>
            <a:r>
              <a:rPr lang="ru">
                <a:solidFill>
                  <a:schemeClr val="dk1"/>
                </a:solidFill>
              </a:rPr>
              <a:t> (так как это объект перед точкой).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Внутри обёртки, если результат ещё не кеширован,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func.call(this, x)</a:t>
            </a:r>
            <a:r>
              <a:rPr lang="ru">
                <a:solidFill>
                  <a:schemeClr val="dk1"/>
                </a:solidFill>
              </a:rPr>
              <a:t> передаёт текущий this (=worker) и текущий аргумент (=2) в оригинальную функцию.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привязать контекст?</a:t>
            </a:r>
            <a:endParaRPr/>
          </a:p>
        </p:txBody>
      </p:sp>
      <p:sp>
        <p:nvSpPr>
          <p:cNvPr id="286" name="Google Shape;286;p47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func.apply(context, []) - </a:t>
            </a:r>
            <a:r>
              <a:rPr lang="ru">
                <a:solidFill>
                  <a:schemeClr val="dk1"/>
                </a:solidFill>
              </a:rPr>
              <a:t>то же, что 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call,</a:t>
            </a:r>
            <a:r>
              <a:rPr lang="ru">
                <a:solidFill>
                  <a:schemeClr val="dk1"/>
                </a:solidFill>
              </a:rPr>
              <a:t> только принимает аргументы массивом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func.bind(context) - </a:t>
            </a:r>
            <a:r>
              <a:rPr lang="ru">
                <a:solidFill>
                  <a:schemeClr val="dk1"/>
                </a:solidFill>
              </a:rPr>
              <a:t>возвращает функцию, к которой привязан контекс, но не вызывает ее (пример дальше)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привязать контекст?</a:t>
            </a:r>
            <a:endParaRPr/>
          </a:p>
        </p:txBody>
      </p:sp>
      <p:sp>
        <p:nvSpPr>
          <p:cNvPr id="292" name="Google Shape;292;p48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89" y="1231675"/>
            <a:ext cx="4730024" cy="36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привязать контекст?</a:t>
            </a:r>
            <a:endParaRPr/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941" y="1017725"/>
            <a:ext cx="7220105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привязать контекст?</a:t>
            </a:r>
            <a:endParaRPr/>
          </a:p>
        </p:txBody>
      </p:sp>
      <p:sp>
        <p:nvSpPr>
          <p:cNvPr id="306" name="Google Shape;306;p50"/>
          <p:cNvSpPr txBox="1">
            <a:spLocks noGrp="1"/>
          </p:cNvSpPr>
          <p:nvPr>
            <p:ph type="body" idx="1"/>
          </p:nvPr>
        </p:nvSpPr>
        <p:spPr>
          <a:xfrm>
            <a:off x="311700" y="1231675"/>
            <a:ext cx="8520600" cy="31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106" y="1017725"/>
            <a:ext cx="699977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Прототипы, наследование</a:t>
            </a:r>
            <a:endParaRPr/>
          </a:p>
        </p:txBody>
      </p:sp>
      <p:sp>
        <p:nvSpPr>
          <p:cNvPr id="320" name="Google Shape;320;p52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https://learn.javascript.ru/prototypes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[[Prototype]]</a:t>
            </a:r>
            <a:endParaRPr/>
          </a:p>
        </p:txBody>
      </p:sp>
      <p:sp>
        <p:nvSpPr>
          <p:cNvPr id="326" name="Google Shape;32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JavaScript объекты имеют специальное скрытое свойство [[Prototype]] (так оно названо в спецификации), которое либо равно null, либо ссылается на другой объект. Этот объект называется «прототип»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00" y="1152475"/>
            <a:ext cx="2322600" cy="18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Прототипное наследование</a:t>
            </a:r>
            <a:endParaRPr/>
          </a:p>
        </p:txBody>
      </p:sp>
      <p:sp>
        <p:nvSpPr>
          <p:cNvPr id="333" name="Google Shape;333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9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Когда мы хотим прочитать свойство из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ru">
                <a:solidFill>
                  <a:schemeClr val="dk1"/>
                </a:solidFill>
              </a:rPr>
              <a:t>, а оно отсутствует, JavaScript автоматически берёт его из прототипа. Можно задать через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__proto__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200" y="1278826"/>
            <a:ext cx="5323100" cy="335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rest-оператор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Вуаля!!!!!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50" y="1690900"/>
            <a:ext cx="7094900" cy="29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Прототипное наследование</a:t>
            </a:r>
            <a:endParaRPr/>
          </a:p>
        </p:txBody>
      </p:sp>
      <p:sp>
        <p:nvSpPr>
          <p:cNvPr id="340" name="Google Shape;34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9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Когда мы хотим прочитать свойство из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ru">
                <a:solidFill>
                  <a:schemeClr val="dk1"/>
                </a:solidFill>
              </a:rPr>
              <a:t>, а оно отсутствует, JavaScript автоматически берёт его из прототипа. Можно задать через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__proto__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Обход прототипов происходит от самого дочернего, вниз к родительским.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200" y="1278826"/>
            <a:ext cx="5323100" cy="335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F.prototype</a:t>
            </a:r>
            <a:endParaRPr/>
          </a:p>
        </p:txBody>
      </p:sp>
      <p:sp>
        <p:nvSpPr>
          <p:cNvPr id="347" name="Google Shape;347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F.prototype</a:t>
            </a:r>
            <a:r>
              <a:rPr lang="ru">
                <a:solidFill>
                  <a:schemeClr val="dk1"/>
                </a:solidFill>
              </a:rPr>
              <a:t> содержится объект, оператор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">
                <a:solidFill>
                  <a:schemeClr val="dk1"/>
                </a:solidFill>
              </a:rPr>
              <a:t> устанавливает его в качестве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[[Prototype]]</a:t>
            </a:r>
            <a:r>
              <a:rPr lang="ru">
                <a:solidFill>
                  <a:schemeClr val="dk1"/>
                </a:solidFill>
              </a:rPr>
              <a:t> для нового объекта.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48" name="Google Shape;3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725" y="1991051"/>
            <a:ext cx="6970575" cy="32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F.prototype</a:t>
            </a:r>
            <a:endParaRPr/>
          </a:p>
        </p:txBody>
      </p:sp>
      <p:sp>
        <p:nvSpPr>
          <p:cNvPr id="354" name="Google Shape;354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прошлом слайде установка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Rabbit.prototype = animal</a:t>
            </a:r>
            <a:r>
              <a:rPr lang="ru">
                <a:solidFill>
                  <a:schemeClr val="dk1"/>
                </a:solidFill>
              </a:rPr>
              <a:t> буквально говорит интерпретатору следующее: "При создании объекта через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new Rabbit()</a:t>
            </a:r>
            <a:r>
              <a:rPr lang="ru">
                <a:solidFill>
                  <a:schemeClr val="dk1"/>
                </a:solidFill>
              </a:rPr>
              <a:t> запиши ему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ru">
                <a:solidFill>
                  <a:schemeClr val="dk1"/>
                </a:solidFill>
              </a:rPr>
              <a:t> 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[[Prototype]]</a:t>
            </a:r>
            <a:r>
              <a:rPr lang="ru">
                <a:solidFill>
                  <a:schemeClr val="dk1"/>
                </a:solidFill>
              </a:rPr>
              <a:t>".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prototype по-умолчанию</a:t>
            </a:r>
            <a:endParaRPr/>
          </a:p>
        </p:txBody>
      </p:sp>
      <p:sp>
        <p:nvSpPr>
          <p:cNvPr id="360" name="Google Shape;360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У каждой функции по умолчанию уже есть свойство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prototype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 умолчанию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prototype</a:t>
            </a:r>
            <a:r>
              <a:rPr lang="ru">
                <a:solidFill>
                  <a:schemeClr val="dk1"/>
                </a:solidFill>
              </a:rPr>
              <a:t> – объект с единственным свойством constructor, которое ссылается на функцию-конструктор.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75" y="2376501"/>
            <a:ext cx="8231449" cy="271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Встроенные прототипы</a:t>
            </a:r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889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63" y="1152475"/>
            <a:ext cx="7699074" cy="333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Встроенные прототипы</a:t>
            </a:r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889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64" y="1152475"/>
            <a:ext cx="6549075" cy="38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Продвинутые классы</a:t>
            </a:r>
            <a:endParaRPr/>
          </a:p>
        </p:txBody>
      </p:sp>
      <p:sp>
        <p:nvSpPr>
          <p:cNvPr id="381" name="Google Shape;381;p61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https://learn.javascript.ru/classes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Сразу к наследованию</a:t>
            </a:r>
            <a:endParaRPr/>
          </a:p>
        </p:txBody>
      </p:sp>
      <p:sp>
        <p:nvSpPr>
          <p:cNvPr id="387" name="Google Shape;38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889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729526" cy="37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975" y="616651"/>
            <a:ext cx="3944025" cy="201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Сразу к наследованию</a:t>
            </a:r>
            <a:endParaRPr/>
          </a:p>
        </p:txBody>
      </p:sp>
      <p:sp>
        <p:nvSpPr>
          <p:cNvPr id="395" name="Google Shape;39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889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96" name="Google Shape;3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72425"/>
            <a:ext cx="5265800" cy="26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325" y="602658"/>
            <a:ext cx="5278155" cy="29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статические методы?</a:t>
            </a:r>
            <a:endParaRPr/>
          </a:p>
        </p:txBody>
      </p:sp>
      <p:sp>
        <p:nvSpPr>
          <p:cNvPr id="403" name="Google Shape;40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64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 что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Rabbit extends Animal</a:t>
            </a:r>
            <a:r>
              <a:rPr lang="ru">
                <a:solidFill>
                  <a:schemeClr val="dk1"/>
                </a:solidFill>
              </a:rPr>
              <a:t> создаёт две ссылки на прототип: функция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Rabbit</a:t>
            </a:r>
            <a:r>
              <a:rPr lang="ru">
                <a:solidFill>
                  <a:schemeClr val="dk1"/>
                </a:solidFill>
              </a:rPr>
              <a:t> прототипно наследует от функции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Rabbit.prototype</a:t>
            </a:r>
            <a:r>
              <a:rPr lang="ru">
                <a:solidFill>
                  <a:schemeClr val="dk1"/>
                </a:solidFill>
              </a:rPr>
              <a:t> прототипно наследует от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Animal.prototype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200" y="0"/>
            <a:ext cx="4335801" cy="532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81850"/>
            <a:ext cx="4125601" cy="29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arguments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rest-оператор это новомодная штука. А как было раньше??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46" y="1631800"/>
            <a:ext cx="6091716" cy="29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182800" y="4645775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*arguments нет в стрелочных функциях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ничего не понял</a:t>
            </a:r>
            <a:endParaRPr/>
          </a:p>
        </p:txBody>
      </p:sp>
      <p:sp>
        <p:nvSpPr>
          <p:cNvPr id="411" name="Google Shape;411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нормально!!!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правило мы редко сталкиваемся с этим на работе или учебе. Эта информация нужна для более комплексного понимания того, как устроен javascript (ну и на собеседованиях спрашивают).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</a:t>
            </a:r>
            <a:endParaRPr/>
          </a:p>
        </p:txBody>
      </p:sp>
      <p:sp>
        <p:nvSpPr>
          <p:cNvPr id="422" name="Google Shape;422;p67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https://learn.javascript.ru/modules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</a:t>
            </a:r>
            <a:endParaRPr/>
          </a:p>
        </p:txBody>
      </p:sp>
      <p:sp>
        <p:nvSpPr>
          <p:cNvPr id="428" name="Google Shape;42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AMD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одна из самых старых модульных систем, изначально реализована библиотекой require.js.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CommonJS</a:t>
            </a:r>
            <a:r>
              <a:rPr lang="ru">
                <a:solidFill>
                  <a:schemeClr val="dk1"/>
                </a:solidFill>
              </a:rPr>
              <a:t> –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модульная система, созданная для сервера Node.js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UMD</a:t>
            </a:r>
            <a:r>
              <a:rPr lang="ru">
                <a:solidFill>
                  <a:schemeClr val="dk1"/>
                </a:solidFill>
              </a:rPr>
              <a:t>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ещё одна модульная система, предлагается как универсальная, совместима с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AMD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 и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CommonJS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(ESM)</a:t>
            </a:r>
            <a:endParaRPr/>
          </a:p>
        </p:txBody>
      </p:sp>
      <p:sp>
        <p:nvSpPr>
          <p:cNvPr id="434" name="Google Shape;434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Модуль – это просто файл. Один скрипт – это один модуль.</a:t>
            </a:r>
            <a:endParaRPr>
              <a:solidFill>
                <a:srgbClr val="31313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Модули могут загружать друг друга и использовать директивы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 и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, чтобы обмениваться функциональностью, вызывать функции одного модуля из другого:</a:t>
            </a:r>
            <a:endParaRPr>
              <a:solidFill>
                <a:srgbClr val="31313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313130"/>
              </a:buClr>
              <a:buSzPts val="1800"/>
              <a:buChar char="●"/>
            </a:pP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 отмечает переменные и функции, которые должны быть доступны вне текущего модуля</a:t>
            </a:r>
            <a:endParaRPr>
              <a:solidFill>
                <a:srgbClr val="31313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13130"/>
              </a:buClr>
              <a:buSzPts val="1800"/>
              <a:buChar char="●"/>
            </a:pPr>
            <a:r>
              <a:rPr lang="ru">
                <a:solidFill>
                  <a:srgbClr val="31313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 позволяет импортировать функциональность других модулей</a:t>
            </a:r>
            <a:endParaRPr>
              <a:solidFill>
                <a:srgbClr val="313130"/>
              </a:solidFill>
              <a:highlight>
                <a:srgbClr val="FFFFFF"/>
              </a:highlight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313130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(импорты, экспорты)</a:t>
            </a:r>
            <a:endParaRPr/>
          </a:p>
        </p:txBody>
      </p:sp>
      <p:pic>
        <p:nvPicPr>
          <p:cNvPr id="440" name="Google Shape;4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50" y="1092950"/>
            <a:ext cx="4516325" cy="16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38" y="2952550"/>
            <a:ext cx="4858900" cy="1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(браузер)</a:t>
            </a:r>
            <a:endParaRPr/>
          </a:p>
        </p:txBody>
      </p:sp>
      <p:pic>
        <p:nvPicPr>
          <p:cNvPr id="447" name="Google Shape;44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75" y="1151325"/>
            <a:ext cx="7384825" cy="27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(область видимости)</a:t>
            </a:r>
            <a:endParaRPr/>
          </a:p>
        </p:txBody>
      </p:sp>
      <p:pic>
        <p:nvPicPr>
          <p:cNvPr id="453" name="Google Shape;4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18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20405"/>
            <a:ext cx="47625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300" y="3220405"/>
            <a:ext cx="37147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(выполняется 1 раз)</a:t>
            </a:r>
            <a:endParaRPr/>
          </a:p>
        </p:txBody>
      </p:sp>
      <p:pic>
        <p:nvPicPr>
          <p:cNvPr id="461" name="Google Shape;4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341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9875"/>
            <a:ext cx="5494584" cy="20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(выполняется 1 раз)</a:t>
            </a:r>
            <a:endParaRPr/>
          </a:p>
        </p:txBody>
      </p:sp>
      <p:pic>
        <p:nvPicPr>
          <p:cNvPr id="468" name="Google Shape;4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50" y="1017725"/>
            <a:ext cx="341669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0" y="2797425"/>
            <a:ext cx="5270109" cy="219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(“голые” модули)</a:t>
            </a:r>
            <a:endParaRPr/>
          </a:p>
        </p:txBody>
      </p:sp>
      <p:pic>
        <p:nvPicPr>
          <p:cNvPr id="475" name="Google Shape;4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400"/>
            <a:ext cx="8839202" cy="12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spread-оператор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Передаем много аргументов в функцию. Как?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6708"/>
            <a:ext cx="8520601" cy="125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(export)</a:t>
            </a:r>
            <a:endParaRPr/>
          </a:p>
        </p:txBody>
      </p:sp>
      <p:pic>
        <p:nvPicPr>
          <p:cNvPr id="481" name="Google Shape;4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144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(export)</a:t>
            </a:r>
            <a:endParaRPr/>
          </a:p>
        </p:txBody>
      </p:sp>
      <p:pic>
        <p:nvPicPr>
          <p:cNvPr id="487" name="Google Shape;4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67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(import)</a:t>
            </a:r>
            <a:endParaRPr/>
          </a:p>
        </p:txBody>
      </p:sp>
      <p:pic>
        <p:nvPicPr>
          <p:cNvPr id="493" name="Google Shape;4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629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(import)</a:t>
            </a:r>
            <a:endParaRPr/>
          </a:p>
        </p:txBody>
      </p:sp>
      <p:pic>
        <p:nvPicPr>
          <p:cNvPr id="499" name="Google Shape;4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628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(export, import as)</a:t>
            </a:r>
            <a:endParaRPr/>
          </a:p>
        </p:txBody>
      </p:sp>
      <p:pic>
        <p:nvPicPr>
          <p:cNvPr id="505" name="Google Shape;5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117733" cy="19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01264"/>
            <a:ext cx="7117724" cy="186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 default)</a:t>
            </a:r>
            <a:endParaRPr/>
          </a:p>
        </p:txBody>
      </p:sp>
      <p:pic>
        <p:nvPicPr>
          <p:cNvPr id="512" name="Google Shape;5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500"/>
            <a:ext cx="6097063" cy="177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40649"/>
            <a:ext cx="7733024" cy="17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(export default)</a:t>
            </a:r>
            <a:endParaRPr/>
          </a:p>
        </p:txBody>
      </p:sp>
      <p:pic>
        <p:nvPicPr>
          <p:cNvPr id="519" name="Google Shape;51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500"/>
            <a:ext cx="6097063" cy="177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2" y="3079249"/>
            <a:ext cx="8045607" cy="17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(re-export)</a:t>
            </a:r>
            <a:endParaRPr/>
          </a:p>
        </p:txBody>
      </p:sp>
      <p:pic>
        <p:nvPicPr>
          <p:cNvPr id="526" name="Google Shape;52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13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Модули (dynamic import)</a:t>
            </a:r>
            <a:endParaRPr/>
          </a:p>
        </p:txBody>
      </p:sp>
      <p:pic>
        <p:nvPicPr>
          <p:cNvPr id="532" name="Google Shape;5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00" y="1094950"/>
            <a:ext cx="2903599" cy="2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0" y="3298200"/>
            <a:ext cx="5938000" cy="16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ошибок</a:t>
            </a:r>
            <a:endParaRPr/>
          </a:p>
        </p:txBody>
      </p:sp>
      <p:sp>
        <p:nvSpPr>
          <p:cNvPr id="539" name="Google Shape;539;p8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https://learn.javascript.ru/error-handling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spread-оператор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50" y="1152475"/>
            <a:ext cx="6391900" cy="24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(try catch)</a:t>
            </a:r>
            <a:endParaRPr/>
          </a:p>
        </p:txBody>
      </p:sp>
      <p:pic>
        <p:nvPicPr>
          <p:cNvPr id="545" name="Google Shape;54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75" y="1017725"/>
            <a:ext cx="484792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Ошибка (try catch)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5" y="1104300"/>
            <a:ext cx="73343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(try catch)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78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Ошибка (try catch)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3" name="Google Shape;56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25" y="1085500"/>
            <a:ext cx="85344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(try catch finally)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9" name="Google Shape;56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48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Ошибка (объект ошибки)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5" name="Google Shape;57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75" y="2293575"/>
            <a:ext cx="5997224" cy="22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91"/>
          <p:cNvSpPr txBox="1">
            <a:spLocks noGrp="1"/>
          </p:cNvSpPr>
          <p:nvPr>
            <p:ph type="body" idx="1"/>
          </p:nvPr>
        </p:nvSpPr>
        <p:spPr>
          <a:xfrm>
            <a:off x="236500" y="1200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name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имя ошибки.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ru">
                <a:solidFill>
                  <a:schemeClr val="dk1"/>
                </a:solidFill>
              </a:rPr>
              <a:t> –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сообщение ошибки.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stack</a:t>
            </a:r>
            <a:r>
              <a:rPr lang="ru">
                <a:solidFill>
                  <a:schemeClr val="dk1"/>
                </a:solidFill>
              </a:rPr>
              <a:t>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текущий стек вызова.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(генерация ошибок)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2" name="Google Shape;58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75" y="1170125"/>
            <a:ext cx="75057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(пользовательские ошибки)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975" y="998675"/>
            <a:ext cx="686886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(пользовательские ошибки)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2868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(пользовательские ошибки)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0" name="Google Shape;6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50" y="1062550"/>
            <a:ext cx="8431451" cy="36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Замыкание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388" y="1157837"/>
            <a:ext cx="6431224" cy="28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</a:t>
            </a:r>
            <a:endParaRPr/>
          </a:p>
        </p:txBody>
      </p:sp>
      <p:sp>
        <p:nvSpPr>
          <p:cNvPr id="606" name="Google Shape;606;p9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https://learn.javascript.ru/regular-expressions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</a:t>
            </a:r>
            <a:endParaRPr/>
          </a:p>
        </p:txBody>
      </p:sp>
      <p:pic>
        <p:nvPicPr>
          <p:cNvPr id="612" name="Google Shape;61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629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 (str.match)</a:t>
            </a:r>
            <a:endParaRPr/>
          </a:p>
        </p:txBody>
      </p:sp>
      <p:pic>
        <p:nvPicPr>
          <p:cNvPr id="618" name="Google Shape;6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29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 (str.replace)</a:t>
            </a:r>
            <a:endParaRPr/>
          </a:p>
        </p:txBody>
      </p:sp>
      <p:pic>
        <p:nvPicPr>
          <p:cNvPr id="624" name="Google Shape;6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100"/>
            <a:ext cx="8839203" cy="1928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Регулярные выражения (regexp.test)</a:t>
            </a:r>
            <a:endParaRPr/>
          </a:p>
        </p:txBody>
      </p:sp>
      <p:pic>
        <p:nvPicPr>
          <p:cNvPr id="630" name="Google Shape;63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75" y="1160725"/>
            <a:ext cx="7505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</a:t>
            </a:r>
            <a:endParaRPr/>
          </a:p>
        </p:txBody>
      </p:sp>
      <p:sp>
        <p:nvSpPr>
          <p:cNvPr id="636" name="Google Shape;636;p101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https://learn.javascript.ru/events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</a:t>
            </a:r>
            <a:endParaRPr/>
          </a:p>
        </p:txBody>
      </p:sp>
      <p:sp>
        <p:nvSpPr>
          <p:cNvPr id="642" name="Google Shape;64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События мыши: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click – происходит, когда кликнули на элемент левой кнопкой мыши (на устройствах с сенсорными экранами оно происходит при касании).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contextmenu – происходит, когда кликнули на элемент правой кнопкой мыши.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mouseover / mouseout – когда мышь наводится на / покидает элемент.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mousedown / mouseup – когда нажали / отжали кнопку мыши на элементе.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mousemove – при движении мыши.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События на элементах управления: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submit – пользователь отправил форму &lt;form&gt;.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focus – пользователь фокусируется на элементе, например нажимает на &lt;input&gt;.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Клавиатурные события: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keydown и keyup – когда пользователь нажимает / отпускает клавишу.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(обработчики)</a:t>
            </a:r>
            <a:endParaRPr/>
          </a:p>
        </p:txBody>
      </p:sp>
      <p:pic>
        <p:nvPicPr>
          <p:cNvPr id="648" name="Google Shape;64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85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4970"/>
            <a:ext cx="8839200" cy="250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(обработчики)</a:t>
            </a:r>
            <a:endParaRPr/>
          </a:p>
        </p:txBody>
      </p:sp>
      <p:pic>
        <p:nvPicPr>
          <p:cNvPr id="655" name="Google Shape;65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4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(объект события)</a:t>
            </a:r>
            <a:endParaRPr/>
          </a:p>
        </p:txBody>
      </p:sp>
      <p:sp>
        <p:nvSpPr>
          <p:cNvPr id="661" name="Google Shape;661;p105"/>
          <p:cNvSpPr txBox="1">
            <a:spLocks noGrp="1"/>
          </p:cNvSpPr>
          <p:nvPr>
            <p:ph type="body" idx="1"/>
          </p:nvPr>
        </p:nvSpPr>
        <p:spPr>
          <a:xfrm>
            <a:off x="236500" y="1124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event.type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тип события.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event.currentTarget</a:t>
            </a:r>
            <a:r>
              <a:rPr lang="ru">
                <a:solidFill>
                  <a:schemeClr val="dk1"/>
                </a:solidFill>
              </a:rPr>
              <a:t> –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элемент, на котором сработал обработчик.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event.clientX / event.clientY</a:t>
            </a:r>
            <a:r>
              <a:rPr lang="ru">
                <a:solidFill>
                  <a:schemeClr val="dk1"/>
                </a:solidFill>
              </a:rPr>
              <a:t> - </a:t>
            </a:r>
            <a:r>
              <a:rPr lang="ru">
                <a:solidFill>
                  <a:srgbClr val="313130"/>
                </a:solidFill>
                <a:highlight>
                  <a:srgbClr val="FFFFFF"/>
                </a:highlight>
              </a:rPr>
              <a:t>координаты курсора.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662" name="Google Shape;66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68824"/>
            <a:ext cx="7227100" cy="25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Замыкание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0" y="1081650"/>
            <a:ext cx="8520602" cy="366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</a:t>
            </a:r>
            <a:endParaRPr/>
          </a:p>
        </p:txBody>
      </p:sp>
      <p:pic>
        <p:nvPicPr>
          <p:cNvPr id="668" name="Google Shape;66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0" y="1480450"/>
            <a:ext cx="75057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674" name="Google Shape;67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50" y="1017725"/>
            <a:ext cx="414973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680" name="Google Shape;6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575" y="1057825"/>
            <a:ext cx="5175726" cy="39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08"/>
          <p:cNvSpPr txBox="1">
            <a:spLocks noGrp="1"/>
          </p:cNvSpPr>
          <p:nvPr>
            <p:ph type="body" idx="1"/>
          </p:nvPr>
        </p:nvSpPr>
        <p:spPr>
          <a:xfrm>
            <a:off x="236500" y="1124275"/>
            <a:ext cx="319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Клик по внутреннему &lt;p&gt; вызовет обработчик onclick: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Сначала на самом &lt;p&gt;.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Потом на внешнем &lt;div&gt;.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Затем на внешнем &lt;form&gt;.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И так далее вверх по цепочке до самого document.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687" name="Google Shape;68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50" y="1017725"/>
            <a:ext cx="716750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693" name="Google Shape;69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0" cy="143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2989"/>
            <a:ext cx="8839201" cy="127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(всплытие и погружение)</a:t>
            </a:r>
            <a:endParaRPr/>
          </a:p>
        </p:txBody>
      </p:sp>
      <p:pic>
        <p:nvPicPr>
          <p:cNvPr id="700" name="Google Shape;70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1025"/>
            <a:ext cx="8839202" cy="160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(по умолчанию)</a:t>
            </a:r>
            <a:endParaRPr/>
          </a:p>
        </p:txBody>
      </p:sp>
      <p:pic>
        <p:nvPicPr>
          <p:cNvPr id="706" name="Google Shape;70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1175"/>
            <a:ext cx="8839202" cy="166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(пользовательские события)</a:t>
            </a:r>
            <a:endParaRPr/>
          </a:p>
        </p:txBody>
      </p:sp>
      <p:pic>
        <p:nvPicPr>
          <p:cNvPr id="712" name="Google Shape;71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075"/>
            <a:ext cx="8839200" cy="239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31249"/>
            <a:ext cx="7596920" cy="1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1551</Words>
  <Application>Microsoft Macintosh PowerPoint</Application>
  <PresentationFormat>Экран (16:9)</PresentationFormat>
  <Paragraphs>181</Paragraphs>
  <Slides>97</Slides>
  <Notes>97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97</vt:i4>
      </vt:variant>
    </vt:vector>
  </HeadingPairs>
  <TitlesOfParts>
    <vt:vector size="101" baseType="lpstr">
      <vt:lpstr>Arial</vt:lpstr>
      <vt:lpstr>Roboto Mono</vt:lpstr>
      <vt:lpstr>Roboto</vt:lpstr>
      <vt:lpstr>Simple Light</vt:lpstr>
      <vt:lpstr>Лекция 3</vt:lpstr>
      <vt:lpstr>Продвинутая работа с функциями</vt:lpstr>
      <vt:lpstr>rest-оператор</vt:lpstr>
      <vt:lpstr>rest-оператор</vt:lpstr>
      <vt:lpstr>arguments</vt:lpstr>
      <vt:lpstr>spread-оператор</vt:lpstr>
      <vt:lpstr>spread-оператор</vt:lpstr>
      <vt:lpstr>Замыкание</vt:lpstr>
      <vt:lpstr>Замыкание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Устаревшее объявление переменных</vt:lpstr>
      <vt:lpstr>Устаревшее объявление переменных</vt:lpstr>
      <vt:lpstr>Функция-обертка (декорация)</vt:lpstr>
      <vt:lpstr>Функция-обертка</vt:lpstr>
      <vt:lpstr>Презентация PowerPoint</vt:lpstr>
      <vt:lpstr>Функция-обертка</vt:lpstr>
      <vt:lpstr>Привязываем контекст</vt:lpstr>
      <vt:lpstr>Презентация PowerPoint</vt:lpstr>
      <vt:lpstr>Детально, что произошло</vt:lpstr>
      <vt:lpstr>Как еще привязать контекст?</vt:lpstr>
      <vt:lpstr>Как еще привязать контекст?</vt:lpstr>
      <vt:lpstr>Как еще привязать контекст?</vt:lpstr>
      <vt:lpstr>Как еще привязать контекст?</vt:lpstr>
      <vt:lpstr>Прототипы, наследование</vt:lpstr>
      <vt:lpstr>[[Prototype]]</vt:lpstr>
      <vt:lpstr>Прототипное наследование</vt:lpstr>
      <vt:lpstr>Прототипное наследование</vt:lpstr>
      <vt:lpstr>F.prototype</vt:lpstr>
      <vt:lpstr>F.prototype</vt:lpstr>
      <vt:lpstr>prototype по-умолчанию</vt:lpstr>
      <vt:lpstr>Встроенные прототипы</vt:lpstr>
      <vt:lpstr>Встроенные прототипы</vt:lpstr>
      <vt:lpstr>Продвинутые классы</vt:lpstr>
      <vt:lpstr>Сразу к наследованию</vt:lpstr>
      <vt:lpstr>Сразу к наследованию</vt:lpstr>
      <vt:lpstr>А статические методы?</vt:lpstr>
      <vt:lpstr>Я ничего не понял</vt:lpstr>
      <vt:lpstr>Модули</vt:lpstr>
      <vt:lpstr>Модули</vt:lpstr>
      <vt:lpstr>Модули (ESM)</vt:lpstr>
      <vt:lpstr>Модули (импорты, экспорты)</vt:lpstr>
      <vt:lpstr>Модули (браузер)</vt:lpstr>
      <vt:lpstr>Модули (область видимости)</vt:lpstr>
      <vt:lpstr>Модули (выполняется 1 раз)</vt:lpstr>
      <vt:lpstr>Модули (выполняется 1 раз)</vt:lpstr>
      <vt:lpstr>Модули (“голые” модули)</vt:lpstr>
      <vt:lpstr>Модули (export)</vt:lpstr>
      <vt:lpstr>Модули (export)</vt:lpstr>
      <vt:lpstr>Модули (import)</vt:lpstr>
      <vt:lpstr>Модули (import)</vt:lpstr>
      <vt:lpstr>Модули (export, import as)</vt:lpstr>
      <vt:lpstr>Модули (export default)</vt:lpstr>
      <vt:lpstr>Модули (export default)</vt:lpstr>
      <vt:lpstr>Модули (re-export)</vt:lpstr>
      <vt:lpstr>Модули (dynamic import)</vt:lpstr>
      <vt:lpstr>Обработка ошибок</vt:lpstr>
      <vt:lpstr>Ошибка (try catch)</vt:lpstr>
      <vt:lpstr>Ошибка (try catch) </vt:lpstr>
      <vt:lpstr>Ошибка (try catch) </vt:lpstr>
      <vt:lpstr>Ошибка (try catch) </vt:lpstr>
      <vt:lpstr>Ошибка (try catch finally) </vt:lpstr>
      <vt:lpstr>Ошибка (объект ошибки) </vt:lpstr>
      <vt:lpstr>Ошибка (генерация ошибок) </vt:lpstr>
      <vt:lpstr>Ошибка (пользовательские ошибки) </vt:lpstr>
      <vt:lpstr>Ошибка (пользовательские ошибки) </vt:lpstr>
      <vt:lpstr>Ошибка (пользовательские ошибки) </vt:lpstr>
      <vt:lpstr>Регулярные выражения</vt:lpstr>
      <vt:lpstr>Регулярные выражения</vt:lpstr>
      <vt:lpstr>Регулярные выражения (str.match)</vt:lpstr>
      <vt:lpstr>Регулярные выражения (str.replace)</vt:lpstr>
      <vt:lpstr>Регулярные выражения (regexp.test)</vt:lpstr>
      <vt:lpstr>События</vt:lpstr>
      <vt:lpstr>События</vt:lpstr>
      <vt:lpstr>События (обработчики)</vt:lpstr>
      <vt:lpstr>События (обработчики)</vt:lpstr>
      <vt:lpstr>События (объект события)</vt:lpstr>
      <vt:lpstr>События</vt:lpstr>
      <vt:lpstr>События (всплытие и погружение)</vt:lpstr>
      <vt:lpstr>События (всплытие и погружение)</vt:lpstr>
      <vt:lpstr>События (всплытие и погружение)</vt:lpstr>
      <vt:lpstr>События (всплытие и погружение)</vt:lpstr>
      <vt:lpstr>События (всплытие и погружение)</vt:lpstr>
      <vt:lpstr>События (по умолчанию)</vt:lpstr>
      <vt:lpstr>События (пользовательские события)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3</dc:title>
  <cp:lastModifiedBy>Microsoft Office User</cp:lastModifiedBy>
  <cp:revision>2</cp:revision>
  <dcterms:modified xsi:type="dcterms:W3CDTF">2025-03-24T11:57:32Z</dcterms:modified>
</cp:coreProperties>
</file>